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44" r:id="rId5"/>
    <p:sldId id="345" r:id="rId6"/>
    <p:sldId id="346" r:id="rId7"/>
    <p:sldId id="347" r:id="rId8"/>
    <p:sldId id="348" r:id="rId9"/>
    <p:sldId id="349" r:id="rId10"/>
    <p:sldId id="352" r:id="rId11"/>
    <p:sldId id="351" r:id="rId12"/>
    <p:sldId id="350" r:id="rId13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>
        <p:scale>
          <a:sx n="75" d="100"/>
          <a:sy n="75" d="100"/>
        </p:scale>
        <p:origin x="1950" y="8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04/09/2024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04/09/2024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27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937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924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334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13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624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174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25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0822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3600" b="1" dirty="0"/>
              <a:t>MatBase Main Menu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384401"/>
            <a:ext cx="12192000" cy="365125"/>
          </a:xfrm>
        </p:spPr>
        <p:txBody>
          <a:bodyPr rtlCol="0"/>
          <a:lstStyle>
            <a:defPPr>
              <a:defRPr lang="en-GB"/>
            </a:defPPr>
          </a:lstStyle>
          <a:p>
            <a:pPr algn="ctr" rtl="0"/>
            <a:r>
              <a:rPr lang="en-GB" sz="1400" dirty="0"/>
              <a:t>Called using ‘App_MatBase’ in MATLAB Command Window</a:t>
            </a:r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36964F49-9ACE-47FC-D7FC-B6EEA729E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969" y="704850"/>
            <a:ext cx="4760063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0822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3600" b="1" dirty="0"/>
              <a:t>Materials Database Editor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384401"/>
            <a:ext cx="12192000" cy="365125"/>
          </a:xfrm>
        </p:spPr>
        <p:txBody>
          <a:bodyPr rtlCol="0"/>
          <a:lstStyle>
            <a:defPPr>
              <a:defRPr lang="en-GB"/>
            </a:defPPr>
          </a:lstStyle>
          <a:p>
            <a:pPr algn="ctr" rtl="0"/>
            <a:r>
              <a:rPr lang="en-GB" sz="1400" dirty="0"/>
              <a:t>Navigate to this App by calling ‘App_MatBase’ in MATLAB Command Window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A8D6DB-9061-45FC-2709-FE46C1A8E070}"/>
              </a:ext>
            </a:extLst>
          </p:cNvPr>
          <p:cNvGrpSpPr/>
          <p:nvPr/>
        </p:nvGrpSpPr>
        <p:grpSpPr>
          <a:xfrm>
            <a:off x="38101" y="38100"/>
            <a:ext cx="2102930" cy="2638425"/>
            <a:chOff x="0" y="0"/>
            <a:chExt cx="2418131" cy="3033889"/>
          </a:xfrm>
        </p:grpSpPr>
        <p:pic>
          <p:nvPicPr>
            <p:cNvPr id="19" name="Picture 1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6964F49-9ACE-47FC-D7FC-B6EEA729E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418131" cy="303388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B44AC3-F5E2-77E1-945B-6B6426BDD2FD}"/>
                </a:ext>
              </a:extLst>
            </p:cNvPr>
            <p:cNvSpPr/>
            <p:nvPr/>
          </p:nvSpPr>
          <p:spPr>
            <a:xfrm>
              <a:off x="417881" y="383343"/>
              <a:ext cx="647700" cy="635832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A243B3-EC23-642B-D389-F3FAD0DF6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04" y="678472"/>
            <a:ext cx="8274193" cy="6147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D19D18-83DD-0905-BC80-480A69D5503B}"/>
              </a:ext>
            </a:extLst>
          </p:cNvPr>
          <p:cNvSpPr txBox="1"/>
          <p:nvPr/>
        </p:nvSpPr>
        <p:spPr>
          <a:xfrm>
            <a:off x="7493001" y="5593321"/>
            <a:ext cx="4556124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Currently </a:t>
            </a:r>
            <a:r>
              <a:rPr lang="en-GB" sz="1200" b="1" u="sng" dirty="0"/>
              <a:t>168</a:t>
            </a:r>
            <a:r>
              <a:rPr lang="en-GB" sz="1200" b="1" dirty="0"/>
              <a:t> material entries </a:t>
            </a:r>
            <a:r>
              <a:rPr lang="en-GB" sz="1200" dirty="0"/>
              <a:t>with </a:t>
            </a:r>
            <a:r>
              <a:rPr lang="en-GB" sz="1200" b="1" u="sng" dirty="0"/>
              <a:t>42</a:t>
            </a:r>
            <a:r>
              <a:rPr lang="en-GB" sz="1200" b="1" dirty="0"/>
              <a:t> properties each</a:t>
            </a:r>
            <a:r>
              <a:rPr lang="en-GB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View all material entries and manually enter new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Elements, Oxides, Binary Semiconductors &amp; Ionic Salts Data. Database saved in </a:t>
            </a:r>
            <a:r>
              <a:rPr lang="en-GB" sz="1200" b="1" dirty="0"/>
              <a:t>‘MPD_PCC.mat’ </a:t>
            </a:r>
            <a:r>
              <a:rPr lang="en-GB" sz="1200" dirty="0"/>
              <a:t>MATLAB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Use </a:t>
            </a:r>
            <a:r>
              <a:rPr lang="en-GB" sz="1200" b="1" dirty="0"/>
              <a:t>‘get_mpd_props()’</a:t>
            </a:r>
            <a:r>
              <a:rPr lang="en-GB" sz="1200" dirty="0"/>
              <a:t> to extract material properties.</a:t>
            </a:r>
          </a:p>
        </p:txBody>
      </p:sp>
    </p:spTree>
    <p:extLst>
      <p:ext uri="{BB962C8B-B14F-4D97-AF65-F5344CB8AC3E}">
        <p14:creationId xmlns:p14="http://schemas.microsoft.com/office/powerpoint/2010/main" val="235382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12CF6D-587C-3986-CF4C-4785C5414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529" y="686795"/>
            <a:ext cx="5470942" cy="3413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7F8447-14AC-C260-B534-00E9B0B25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84" y="4112544"/>
            <a:ext cx="4358353" cy="2712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7AAAB3-D6E5-D4BC-5DBB-D242A8906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922" y="4100613"/>
            <a:ext cx="4358353" cy="2719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0822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3600" b="1" dirty="0"/>
              <a:t>Crystallography App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384401"/>
            <a:ext cx="12192000" cy="365125"/>
          </a:xfrm>
        </p:spPr>
        <p:txBody>
          <a:bodyPr rtlCol="0"/>
          <a:lstStyle>
            <a:defPPr>
              <a:defRPr lang="en-GB"/>
            </a:defPPr>
          </a:lstStyle>
          <a:p>
            <a:pPr algn="ctr" rtl="0"/>
            <a:r>
              <a:rPr lang="en-GB" sz="1400" dirty="0"/>
              <a:t>Navigate to this App by calling ‘App_MatBase’ in MATLAB Command Window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A8D6DB-9061-45FC-2709-FE46C1A8E070}"/>
              </a:ext>
            </a:extLst>
          </p:cNvPr>
          <p:cNvGrpSpPr/>
          <p:nvPr/>
        </p:nvGrpSpPr>
        <p:grpSpPr>
          <a:xfrm>
            <a:off x="38101" y="38100"/>
            <a:ext cx="2102930" cy="2638425"/>
            <a:chOff x="0" y="0"/>
            <a:chExt cx="2418131" cy="3033889"/>
          </a:xfrm>
        </p:grpSpPr>
        <p:pic>
          <p:nvPicPr>
            <p:cNvPr id="19" name="Picture 1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6964F49-9ACE-47FC-D7FC-B6EEA729E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418131" cy="303388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B44AC3-F5E2-77E1-945B-6B6426BDD2FD}"/>
                </a:ext>
              </a:extLst>
            </p:cNvPr>
            <p:cNvSpPr/>
            <p:nvPr/>
          </p:nvSpPr>
          <p:spPr>
            <a:xfrm>
              <a:off x="1065582" y="372391"/>
              <a:ext cx="647700" cy="646785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AB2750-5D96-8CCC-167C-20EE1628D229}"/>
              </a:ext>
            </a:extLst>
          </p:cNvPr>
          <p:cNvCxnSpPr>
            <a:cxnSpLocks/>
          </p:cNvCxnSpPr>
          <p:nvPr/>
        </p:nvCxnSpPr>
        <p:spPr>
          <a:xfrm>
            <a:off x="6429375" y="3838575"/>
            <a:ext cx="895350" cy="80010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C98FE8-1DE7-1223-62E6-50ED1A78B6F7}"/>
              </a:ext>
            </a:extLst>
          </p:cNvPr>
          <p:cNvCxnSpPr>
            <a:cxnSpLocks/>
          </p:cNvCxnSpPr>
          <p:nvPr/>
        </p:nvCxnSpPr>
        <p:spPr>
          <a:xfrm flipH="1">
            <a:off x="3952875" y="3048000"/>
            <a:ext cx="1152525" cy="1514475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86E30C-7CFA-64EF-EAF2-E86D4D34CA0D}"/>
              </a:ext>
            </a:extLst>
          </p:cNvPr>
          <p:cNvSpPr txBox="1"/>
          <p:nvPr/>
        </p:nvSpPr>
        <p:spPr>
          <a:xfrm>
            <a:off x="7324724" y="3407628"/>
            <a:ext cx="453348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Access all material parameters from the database </a:t>
            </a:r>
            <a:r>
              <a:rPr lang="en-GB" sz="1200" dirty="0"/>
              <a:t>or </a:t>
            </a:r>
            <a:r>
              <a:rPr lang="en-GB" sz="1200" b="1" dirty="0"/>
              <a:t>manually enter the crystal-structure and lattice vectors</a:t>
            </a:r>
            <a:r>
              <a:rPr lang="en-GB" sz="12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Plot the </a:t>
            </a:r>
            <a:r>
              <a:rPr lang="en-GB" sz="1200" b="1" dirty="0"/>
              <a:t>3D real- </a:t>
            </a:r>
            <a:r>
              <a:rPr lang="en-GB" sz="1200" dirty="0"/>
              <a:t>and </a:t>
            </a:r>
            <a:r>
              <a:rPr lang="en-GB" sz="1200" b="1" dirty="0"/>
              <a:t>reciprocal-space lattices</a:t>
            </a:r>
            <a:r>
              <a:rPr lang="en-GB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Extract </a:t>
            </a:r>
            <a:r>
              <a:rPr lang="en-GB" sz="1200" b="1" dirty="0"/>
              <a:t>2D slices </a:t>
            </a:r>
            <a:r>
              <a:rPr lang="en-GB" sz="1200" dirty="0"/>
              <a:t>through the Brillouin zone.</a:t>
            </a:r>
          </a:p>
        </p:txBody>
      </p:sp>
    </p:spTree>
    <p:extLst>
      <p:ext uri="{BB962C8B-B14F-4D97-AF65-F5344CB8AC3E}">
        <p14:creationId xmlns:p14="http://schemas.microsoft.com/office/powerpoint/2010/main" val="998539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0822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3600" b="1" dirty="0"/>
              <a:t>IMFP Calculator App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384401"/>
            <a:ext cx="12192000" cy="365125"/>
          </a:xfrm>
        </p:spPr>
        <p:txBody>
          <a:bodyPr rtlCol="0"/>
          <a:lstStyle>
            <a:defPPr>
              <a:defRPr lang="en-GB"/>
            </a:defPPr>
          </a:lstStyle>
          <a:p>
            <a:pPr algn="ctr" rtl="0"/>
            <a:r>
              <a:rPr lang="en-GB" sz="1400" dirty="0"/>
              <a:t>Navigate to this App by calling ‘App_MatBase’ in MATLAB Command Window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A8D6DB-9061-45FC-2709-FE46C1A8E070}"/>
              </a:ext>
            </a:extLst>
          </p:cNvPr>
          <p:cNvGrpSpPr/>
          <p:nvPr/>
        </p:nvGrpSpPr>
        <p:grpSpPr>
          <a:xfrm>
            <a:off x="38101" y="38100"/>
            <a:ext cx="2102930" cy="2638425"/>
            <a:chOff x="0" y="0"/>
            <a:chExt cx="2418131" cy="3033889"/>
          </a:xfrm>
        </p:grpSpPr>
        <p:pic>
          <p:nvPicPr>
            <p:cNvPr id="19" name="Picture 1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6964F49-9ACE-47FC-D7FC-B6EEA729E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418131" cy="303388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B44AC3-F5E2-77E1-945B-6B6426BDD2FD}"/>
                </a:ext>
              </a:extLst>
            </p:cNvPr>
            <p:cNvSpPr/>
            <p:nvPr/>
          </p:nvSpPr>
          <p:spPr>
            <a:xfrm>
              <a:off x="452232" y="952882"/>
              <a:ext cx="647700" cy="646785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B3DDF75-3359-2A97-A5F2-101D7F27F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1" y="3257207"/>
            <a:ext cx="3940001" cy="34692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E86E30C-7CFA-64EF-EAF2-E86D4D34CA0D}"/>
              </a:ext>
            </a:extLst>
          </p:cNvPr>
          <p:cNvSpPr txBox="1"/>
          <p:nvPr/>
        </p:nvSpPr>
        <p:spPr>
          <a:xfrm>
            <a:off x="4033134" y="5273270"/>
            <a:ext cx="583476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Access all material parameters from the database </a:t>
            </a:r>
            <a:r>
              <a:rPr lang="en-GB" sz="1200" dirty="0"/>
              <a:t>or </a:t>
            </a:r>
            <a:r>
              <a:rPr lang="en-GB" sz="1200" b="1" dirty="0"/>
              <a:t>manually enter data for materials not included</a:t>
            </a:r>
            <a:r>
              <a:rPr lang="en-GB" sz="12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Plot and </a:t>
            </a:r>
            <a:r>
              <a:rPr lang="en-GB" sz="1200" b="1" dirty="0"/>
              <a:t>calculate the IMFP </a:t>
            </a:r>
            <a:r>
              <a:rPr lang="en-GB" sz="1200" dirty="0"/>
              <a:t>using a </a:t>
            </a:r>
            <a:r>
              <a:rPr lang="en-GB" sz="1200" b="1" dirty="0"/>
              <a:t>range of formalisms</a:t>
            </a:r>
            <a:r>
              <a:rPr lang="en-GB" sz="1200" dirty="0"/>
              <a:t>; Universal, TPP-2M, S1, S2, S3, S4 &amp; JTP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Export IMFP data</a:t>
            </a:r>
            <a:r>
              <a:rPr lang="en-GB" sz="1200" dirty="0"/>
              <a:t> versus kinetic energy as a text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Use </a:t>
            </a:r>
            <a:r>
              <a:rPr lang="en-GB" sz="1200" b="1" dirty="0"/>
              <a:t>‘</a:t>
            </a:r>
            <a:r>
              <a:rPr lang="en-GB" sz="1200" b="1" dirty="0" err="1"/>
              <a:t>calc_imfp</a:t>
            </a:r>
            <a:r>
              <a:rPr lang="en-GB" sz="1200" b="1" dirty="0"/>
              <a:t>()’ </a:t>
            </a:r>
            <a:r>
              <a:rPr lang="en-GB" sz="1200" dirty="0"/>
              <a:t>in MATLAB as a general IMFP calculator function. </a:t>
            </a:r>
          </a:p>
        </p:txBody>
      </p:sp>
      <p:pic>
        <p:nvPicPr>
          <p:cNvPr id="5" name="Picture 4" descr="A computer screen shot of a periodic table&#10;&#10;Description automatically generated">
            <a:extLst>
              <a:ext uri="{FF2B5EF4-FFF2-40B4-BE49-F238E27FC236}">
                <a16:creationId xmlns:a16="http://schemas.microsoft.com/office/drawing/2014/main" id="{A18449E9-D31C-743F-2F33-4917E31E8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720" y="717319"/>
            <a:ext cx="8405002" cy="451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98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0822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3600" b="1" dirty="0"/>
              <a:t>Photoionization App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384401"/>
            <a:ext cx="12192000" cy="365125"/>
          </a:xfrm>
        </p:spPr>
        <p:txBody>
          <a:bodyPr rtlCol="0"/>
          <a:lstStyle>
            <a:defPPr>
              <a:defRPr lang="en-GB"/>
            </a:defPPr>
          </a:lstStyle>
          <a:p>
            <a:pPr algn="ctr" rtl="0"/>
            <a:r>
              <a:rPr lang="en-GB" sz="1400" dirty="0"/>
              <a:t>Navigate to this App by calling ‘App_MatBase’ in MATLAB Command Window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A8D6DB-9061-45FC-2709-FE46C1A8E070}"/>
              </a:ext>
            </a:extLst>
          </p:cNvPr>
          <p:cNvGrpSpPr/>
          <p:nvPr/>
        </p:nvGrpSpPr>
        <p:grpSpPr>
          <a:xfrm>
            <a:off x="38101" y="38100"/>
            <a:ext cx="2102930" cy="2638425"/>
            <a:chOff x="0" y="0"/>
            <a:chExt cx="2418131" cy="3033889"/>
          </a:xfrm>
        </p:grpSpPr>
        <p:pic>
          <p:nvPicPr>
            <p:cNvPr id="19" name="Picture 1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6964F49-9ACE-47FC-D7FC-B6EEA729E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418131" cy="303388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B44AC3-F5E2-77E1-945B-6B6426BDD2FD}"/>
                </a:ext>
              </a:extLst>
            </p:cNvPr>
            <p:cNvSpPr/>
            <p:nvPr/>
          </p:nvSpPr>
          <p:spPr>
            <a:xfrm>
              <a:off x="1099932" y="952882"/>
              <a:ext cx="647700" cy="646785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8B553EF-532E-5C4B-B6BB-A5F89FABA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768" y="5073996"/>
            <a:ext cx="2388200" cy="17588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526645-BA86-731A-5FEC-99C155333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568" y="5073996"/>
            <a:ext cx="2388200" cy="17588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86A556-365A-B500-015E-A80BA03FE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" y="4367492"/>
            <a:ext cx="3347518" cy="246533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D7EB5E2-45EF-4281-8328-10DB60C79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969" y="699974"/>
            <a:ext cx="8927930" cy="43359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9E1EE3-91BE-D4F7-C26B-BB3F136FD8BF}"/>
              </a:ext>
            </a:extLst>
          </p:cNvPr>
          <p:cNvSpPr txBox="1"/>
          <p:nvPr/>
        </p:nvSpPr>
        <p:spPr>
          <a:xfrm>
            <a:off x="7626147" y="5227645"/>
            <a:ext cx="452775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Elements 1 – 103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Plot the </a:t>
            </a:r>
            <a:r>
              <a:rPr lang="en-GB" sz="1200" b="1" dirty="0"/>
              <a:t>binding energy spectrum</a:t>
            </a:r>
            <a:r>
              <a:rPr lang="en-GB" sz="1200" dirty="0"/>
              <a:t>, </a:t>
            </a:r>
            <a:r>
              <a:rPr lang="en-GB" sz="1200" b="1" dirty="0"/>
              <a:t>photoionization cross-sections</a:t>
            </a:r>
            <a:r>
              <a:rPr lang="en-GB" sz="1200" dirty="0"/>
              <a:t>, and </a:t>
            </a:r>
            <a:r>
              <a:rPr lang="en-GB" sz="1200" b="1" dirty="0"/>
              <a:t>photoionization asymmetry parameters</a:t>
            </a:r>
            <a:r>
              <a:rPr lang="en-GB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Easily identify the best core-levels to probe by finding the maximum cross-sections.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Data from </a:t>
            </a:r>
            <a:r>
              <a:rPr lang="en-GB" sz="1200" b="1" dirty="0"/>
              <a:t>4 different formalisms</a:t>
            </a:r>
            <a:r>
              <a:rPr lang="en-GB" sz="1200" dirty="0"/>
              <a:t>: Scofield (1973), Yeh &amp; Lindau (1985), </a:t>
            </a:r>
            <a:r>
              <a:rPr lang="en-GB" sz="1200" dirty="0" err="1"/>
              <a:t>Trzhaskovskaya</a:t>
            </a:r>
            <a:r>
              <a:rPr lang="en-GB" sz="1200" dirty="0"/>
              <a:t> (2018) and Cant (2022).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Export</a:t>
            </a:r>
            <a:r>
              <a:rPr lang="en-GB" sz="1200" dirty="0"/>
              <a:t> any of the photoionization parameters as a text file.</a:t>
            </a:r>
          </a:p>
        </p:txBody>
      </p:sp>
    </p:spTree>
    <p:extLst>
      <p:ext uri="{BB962C8B-B14F-4D97-AF65-F5344CB8AC3E}">
        <p14:creationId xmlns:p14="http://schemas.microsoft.com/office/powerpoint/2010/main" val="4227313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0822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3600" b="1" dirty="0"/>
              <a:t>XPS Sensitivity Factor App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384401"/>
            <a:ext cx="12192000" cy="365125"/>
          </a:xfrm>
        </p:spPr>
        <p:txBody>
          <a:bodyPr rtlCol="0"/>
          <a:lstStyle>
            <a:defPPr>
              <a:defRPr lang="en-GB"/>
            </a:defPPr>
          </a:lstStyle>
          <a:p>
            <a:pPr algn="ctr" rtl="0"/>
            <a:r>
              <a:rPr lang="en-GB" sz="1400" dirty="0"/>
              <a:t>Navigate to this App by calling ‘App_MatBase’ in MATLAB Command Window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A8D6DB-9061-45FC-2709-FE46C1A8E070}"/>
              </a:ext>
            </a:extLst>
          </p:cNvPr>
          <p:cNvGrpSpPr/>
          <p:nvPr/>
        </p:nvGrpSpPr>
        <p:grpSpPr>
          <a:xfrm>
            <a:off x="38101" y="38100"/>
            <a:ext cx="2102930" cy="2638425"/>
            <a:chOff x="0" y="0"/>
            <a:chExt cx="2418131" cy="3033889"/>
          </a:xfrm>
        </p:grpSpPr>
        <p:pic>
          <p:nvPicPr>
            <p:cNvPr id="19" name="Picture 1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6964F49-9ACE-47FC-D7FC-B6EEA729E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418131" cy="303388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B44AC3-F5E2-77E1-945B-6B6426BDD2FD}"/>
                </a:ext>
              </a:extLst>
            </p:cNvPr>
            <p:cNvSpPr/>
            <p:nvPr/>
          </p:nvSpPr>
          <p:spPr>
            <a:xfrm>
              <a:off x="1690594" y="952882"/>
              <a:ext cx="647700" cy="646785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56763B4-56A9-BAAB-ECB9-266BC4F4B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12" y="685914"/>
            <a:ext cx="8680387" cy="5092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22BD0F-FCD3-23F7-13D9-9DB9981B36AC}"/>
              </a:ext>
            </a:extLst>
          </p:cNvPr>
          <p:cNvSpPr txBox="1"/>
          <p:nvPr/>
        </p:nvSpPr>
        <p:spPr>
          <a:xfrm>
            <a:off x="5976296" y="5778725"/>
            <a:ext cx="5072704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Elements 1 – 103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Define your experiment setup and use the IMFP &amp; Photoionization parameters databases to calculate the XPS sensitivity 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Extract the </a:t>
            </a:r>
            <a:r>
              <a:rPr lang="en-GB" sz="1200" b="1" dirty="0"/>
              <a:t>Sensitivity Factor (SF)</a:t>
            </a:r>
            <a:r>
              <a:rPr lang="en-GB" sz="1200" dirty="0"/>
              <a:t> for PES quantification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Export</a:t>
            </a:r>
            <a:r>
              <a:rPr lang="en-GB" sz="1200" dirty="0"/>
              <a:t> the SF data as a text file.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89FDC03-832E-EB77-DF3B-610D8631F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47" y="4574909"/>
            <a:ext cx="2581274" cy="22449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6CF20C-70B4-BEA1-A84E-5A9F04877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199" y="2714625"/>
            <a:ext cx="2581274" cy="224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98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0822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3600" b="1" dirty="0"/>
              <a:t>PES Curve Fitting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384401"/>
            <a:ext cx="12192000" cy="365125"/>
          </a:xfrm>
        </p:spPr>
        <p:txBody>
          <a:bodyPr rtlCol="0"/>
          <a:lstStyle>
            <a:defPPr>
              <a:defRPr lang="en-GB"/>
            </a:defPPr>
          </a:lstStyle>
          <a:p>
            <a:pPr algn="ctr" rtl="0"/>
            <a:r>
              <a:rPr lang="en-GB" sz="1400" dirty="0"/>
              <a:t>Navigate to this App by calling ‘App_MatBase’ in MATLAB Command Window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A8D6DB-9061-45FC-2709-FE46C1A8E070}"/>
              </a:ext>
            </a:extLst>
          </p:cNvPr>
          <p:cNvGrpSpPr/>
          <p:nvPr/>
        </p:nvGrpSpPr>
        <p:grpSpPr>
          <a:xfrm>
            <a:off x="38101" y="38100"/>
            <a:ext cx="2102930" cy="2638425"/>
            <a:chOff x="0" y="0"/>
            <a:chExt cx="2418131" cy="3033889"/>
          </a:xfrm>
        </p:grpSpPr>
        <p:pic>
          <p:nvPicPr>
            <p:cNvPr id="19" name="Picture 1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6964F49-9ACE-47FC-D7FC-B6EEA729E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418131" cy="303388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B44AC3-F5E2-77E1-945B-6B6426BDD2FD}"/>
                </a:ext>
              </a:extLst>
            </p:cNvPr>
            <p:cNvSpPr/>
            <p:nvPr/>
          </p:nvSpPr>
          <p:spPr>
            <a:xfrm>
              <a:off x="1062407" y="1631371"/>
              <a:ext cx="646208" cy="613927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22BC7B-6A93-1CFE-B96A-590296CDBA5D}"/>
              </a:ext>
            </a:extLst>
          </p:cNvPr>
          <p:cNvGrpSpPr/>
          <p:nvPr/>
        </p:nvGrpSpPr>
        <p:grpSpPr>
          <a:xfrm>
            <a:off x="5252808" y="5022171"/>
            <a:ext cx="2206672" cy="1800903"/>
            <a:chOff x="9495466" y="213340"/>
            <a:chExt cx="2658434" cy="2169595"/>
          </a:xfrm>
        </p:grpSpPr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CFF82D53-9265-0C0F-2969-DFEB4EDF9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67" r="9000"/>
            <a:stretch/>
          </p:blipFill>
          <p:spPr>
            <a:xfrm>
              <a:off x="9495466" y="213340"/>
              <a:ext cx="2658434" cy="21695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AF1E80-AC5B-D9C3-75F5-512CC3D57DDD}"/>
                </a:ext>
              </a:extLst>
            </p:cNvPr>
            <p:cNvSpPr txBox="1"/>
            <p:nvPr/>
          </p:nvSpPr>
          <p:spPr>
            <a:xfrm>
              <a:off x="9852551" y="288363"/>
              <a:ext cx="10281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Arial Nova Cond" panose="020B0506020202020204" pitchFamily="34" charset="0"/>
                </a:rPr>
                <a:t>Al(2p)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517B3D-04BB-794B-A5DB-186EB22A76DA}"/>
              </a:ext>
            </a:extLst>
          </p:cNvPr>
          <p:cNvGrpSpPr/>
          <p:nvPr/>
        </p:nvGrpSpPr>
        <p:grpSpPr>
          <a:xfrm>
            <a:off x="7498171" y="5033884"/>
            <a:ext cx="2264084" cy="1791627"/>
            <a:chOff x="9426300" y="2421323"/>
            <a:chExt cx="2727600" cy="2158419"/>
          </a:xfrm>
        </p:grpSpPr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0FD3572E-825E-A7D4-78BD-B0372DB9AC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82" r="6267"/>
            <a:stretch/>
          </p:blipFill>
          <p:spPr>
            <a:xfrm>
              <a:off x="9426300" y="2421323"/>
              <a:ext cx="2727600" cy="21584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01720B9-07EF-1032-088C-20DB4F080368}"/>
                </a:ext>
              </a:extLst>
            </p:cNvPr>
            <p:cNvSpPr txBox="1"/>
            <p:nvPr/>
          </p:nvSpPr>
          <p:spPr>
            <a:xfrm>
              <a:off x="9849376" y="2526738"/>
              <a:ext cx="10281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Arial Nova Cond" panose="020B0506020202020204" pitchFamily="34" charset="0"/>
                </a:rPr>
                <a:t>In(3d)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F293B1-F70D-8537-8C59-2D2EB521950F}"/>
              </a:ext>
            </a:extLst>
          </p:cNvPr>
          <p:cNvGrpSpPr/>
          <p:nvPr/>
        </p:nvGrpSpPr>
        <p:grpSpPr>
          <a:xfrm>
            <a:off x="9783148" y="5031698"/>
            <a:ext cx="2264084" cy="1800902"/>
            <a:chOff x="9429475" y="4612207"/>
            <a:chExt cx="2727600" cy="2169593"/>
          </a:xfrm>
        </p:grpSpPr>
        <p:pic>
          <p:nvPicPr>
            <p:cNvPr id="18" name="Picture 17" descr="Chart, histogram&#10;&#10;Description automatically generated">
              <a:extLst>
                <a:ext uri="{FF2B5EF4-FFF2-40B4-BE49-F238E27FC236}">
                  <a16:creationId xmlns:a16="http://schemas.microsoft.com/office/drawing/2014/main" id="{B2AABA77-0F0F-C2C8-7137-E113186B96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34" r="6800"/>
            <a:stretch/>
          </p:blipFill>
          <p:spPr>
            <a:xfrm>
              <a:off x="9429475" y="4612207"/>
              <a:ext cx="2727600" cy="21695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080586-B034-F3F8-6B62-B14EADD0AE33}"/>
                </a:ext>
              </a:extLst>
            </p:cNvPr>
            <p:cNvSpPr txBox="1"/>
            <p:nvPr/>
          </p:nvSpPr>
          <p:spPr>
            <a:xfrm>
              <a:off x="9849376" y="4723838"/>
              <a:ext cx="10281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Arial Nova Cond" panose="020B0506020202020204" pitchFamily="34" charset="0"/>
                </a:rPr>
                <a:t>As(3d)</a:t>
              </a:r>
            </a:p>
          </p:txBody>
        </p:sp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674A0AA-D0AF-02AC-8C01-B19D8FC92F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902" y="700497"/>
            <a:ext cx="7828781" cy="430724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FADB32B-CC7F-1208-F575-CD2AE3DD52DE}"/>
              </a:ext>
            </a:extLst>
          </p:cNvPr>
          <p:cNvGrpSpPr/>
          <p:nvPr/>
        </p:nvGrpSpPr>
        <p:grpSpPr>
          <a:xfrm>
            <a:off x="85147" y="2738383"/>
            <a:ext cx="4167460" cy="2449998"/>
            <a:chOff x="45280" y="3677311"/>
            <a:chExt cx="4167460" cy="244999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DFB3302-E7E2-1FA6-B541-ADE52514E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280" y="3677311"/>
              <a:ext cx="4167460" cy="244999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CA77D2-F3AE-2E82-B6A6-6415B8BBC327}"/>
                </a:ext>
              </a:extLst>
            </p:cNvPr>
            <p:cNvSpPr txBox="1"/>
            <p:nvPr/>
          </p:nvSpPr>
          <p:spPr>
            <a:xfrm>
              <a:off x="2239005" y="4139785"/>
              <a:ext cx="8534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Arial Nova Cond" panose="020B0506020202020204" pitchFamily="34" charset="0"/>
                </a:rPr>
                <a:t>Au(4f)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52FA2CF-50F0-C127-A5F2-F6E7481DE797}"/>
              </a:ext>
            </a:extLst>
          </p:cNvPr>
          <p:cNvSpPr txBox="1"/>
          <p:nvPr/>
        </p:nvSpPr>
        <p:spPr>
          <a:xfrm>
            <a:off x="50041" y="5250240"/>
            <a:ext cx="5072704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Dedicated UI for curve fitting XPS data</a:t>
            </a:r>
            <a:r>
              <a:rPr lang="en-GB" sz="1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Background Subtraction: </a:t>
            </a:r>
            <a:r>
              <a:rPr lang="en-GB" sz="1200" dirty="0"/>
              <a:t>Linear, Shirley, Offset Shirley and Tougaard functions are available.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/>
              <a:t>PES curves: </a:t>
            </a:r>
            <a:r>
              <a:rPr lang="en-GB" sz="1200" dirty="0"/>
              <a:t>Gaussian, Lorentzian, Voigt, asymmetrical Voigt and </a:t>
            </a:r>
            <a:r>
              <a:rPr lang="en-GB" sz="1200" dirty="0" err="1"/>
              <a:t>Doniach-Sunjic</a:t>
            </a:r>
            <a:r>
              <a:rPr lang="en-GB" sz="1200" dirty="0"/>
              <a:t> functions are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Define an initial PES model and </a:t>
            </a:r>
            <a:r>
              <a:rPr lang="en-GB" sz="1200" b="1" dirty="0"/>
              <a:t>run an optimisation procedure </a:t>
            </a:r>
            <a:r>
              <a:rPr lang="en-GB" sz="1200" dirty="0"/>
              <a:t>to home into the best fit solution.</a:t>
            </a:r>
          </a:p>
        </p:txBody>
      </p:sp>
    </p:spTree>
    <p:extLst>
      <p:ext uri="{BB962C8B-B14F-4D97-AF65-F5344CB8AC3E}">
        <p14:creationId xmlns:p14="http://schemas.microsoft.com/office/powerpoint/2010/main" val="1247293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0822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3600" b="1" dirty="0"/>
              <a:t>N-Layer PES Modelling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384401"/>
            <a:ext cx="12192000" cy="365125"/>
          </a:xfrm>
        </p:spPr>
        <p:txBody>
          <a:bodyPr rtlCol="0"/>
          <a:lstStyle>
            <a:defPPr>
              <a:defRPr lang="en-GB"/>
            </a:defPPr>
          </a:lstStyle>
          <a:p>
            <a:pPr algn="ctr" rtl="0"/>
            <a:r>
              <a:rPr lang="en-GB" sz="1400" dirty="0"/>
              <a:t>Navigate to this App by calling ‘App_MatBase’ in MATLAB Command Window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A8D6DB-9061-45FC-2709-FE46C1A8E070}"/>
              </a:ext>
            </a:extLst>
          </p:cNvPr>
          <p:cNvGrpSpPr/>
          <p:nvPr/>
        </p:nvGrpSpPr>
        <p:grpSpPr>
          <a:xfrm>
            <a:off x="38101" y="38100"/>
            <a:ext cx="2102930" cy="2638425"/>
            <a:chOff x="0" y="0"/>
            <a:chExt cx="2418131" cy="3033889"/>
          </a:xfrm>
        </p:grpSpPr>
        <p:pic>
          <p:nvPicPr>
            <p:cNvPr id="19" name="Picture 1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6964F49-9ACE-47FC-D7FC-B6EEA729E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418131" cy="303388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B44AC3-F5E2-77E1-945B-6B6426BDD2FD}"/>
                </a:ext>
              </a:extLst>
            </p:cNvPr>
            <p:cNvSpPr/>
            <p:nvPr/>
          </p:nvSpPr>
          <p:spPr>
            <a:xfrm>
              <a:off x="441990" y="2278155"/>
              <a:ext cx="1266625" cy="646785"/>
            </a:xfrm>
            <a:prstGeom prst="rect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3FE0906-B472-35AA-84BA-374B43FE7B7A}"/>
              </a:ext>
            </a:extLst>
          </p:cNvPr>
          <p:cNvGrpSpPr/>
          <p:nvPr/>
        </p:nvGrpSpPr>
        <p:grpSpPr>
          <a:xfrm>
            <a:off x="94610" y="2676525"/>
            <a:ext cx="4169043" cy="4185544"/>
            <a:chOff x="38101" y="2758019"/>
            <a:chExt cx="3936340" cy="3951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4EC69D-085E-9574-20B5-7C8AABCA9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061" y="4546876"/>
              <a:ext cx="3679380" cy="216306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E8E7DE-19F5-E0FE-74C3-C6E41A843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1" y="2758019"/>
              <a:ext cx="3679379" cy="2163061"/>
            </a:xfrm>
            <a:prstGeom prst="rect">
              <a:avLst/>
            </a:prstGeom>
          </p:spPr>
        </p:pic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E3CC9FD-65EA-6C99-C9FA-DB323A27F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48" y="730978"/>
            <a:ext cx="8075752" cy="4469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D81526-389C-79FA-ABBA-24634B8FFE52}"/>
              </a:ext>
            </a:extLst>
          </p:cNvPr>
          <p:cNvSpPr txBox="1"/>
          <p:nvPr/>
        </p:nvSpPr>
        <p:spPr>
          <a:xfrm>
            <a:off x="5431810" y="5273270"/>
            <a:ext cx="499307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Access all material parameters from our database.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Access to photoionization cross-sections and photoionization asymmetry parameters from our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Easily define you N layered sample stack to plot the PES intensities from each layer versus photon energy or emission angle.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Export the data as a text file. </a:t>
            </a:r>
          </a:p>
        </p:txBody>
      </p:sp>
    </p:spTree>
    <p:extLst>
      <p:ext uri="{BB962C8B-B14F-4D97-AF65-F5344CB8AC3E}">
        <p14:creationId xmlns:p14="http://schemas.microsoft.com/office/powerpoint/2010/main" val="4192476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0822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3200" b="1" dirty="0"/>
              <a:t> Showcase of the peak-like curve shapes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B6EAD8-4128-DB89-8CDC-3CE0371F8639}"/>
              </a:ext>
            </a:extLst>
          </p:cNvPr>
          <p:cNvGrpSpPr/>
          <p:nvPr/>
        </p:nvGrpSpPr>
        <p:grpSpPr>
          <a:xfrm>
            <a:off x="743454" y="427074"/>
            <a:ext cx="10705092" cy="6389651"/>
            <a:chOff x="76200" y="468349"/>
            <a:chExt cx="11877675" cy="7089542"/>
          </a:xfrm>
        </p:grpSpPr>
        <p:pic>
          <p:nvPicPr>
            <p:cNvPr id="7" name="Picture 6" descr="A graph of a function&#10;&#10;Description automatically generated">
              <a:extLst>
                <a:ext uri="{FF2B5EF4-FFF2-40B4-BE49-F238E27FC236}">
                  <a16:creationId xmlns:a16="http://schemas.microsoft.com/office/drawing/2014/main" id="{6EC56027-B690-FFA4-61E6-731F4AF91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5755" y="2845415"/>
              <a:ext cx="2344935" cy="2344935"/>
            </a:xfrm>
            <a:prstGeom prst="rect">
              <a:avLst/>
            </a:prstGeom>
          </p:spPr>
        </p:pic>
        <p:pic>
          <p:nvPicPr>
            <p:cNvPr id="9" name="Picture 8" descr="A graph of a function&#10;&#10;Description automatically generated">
              <a:extLst>
                <a:ext uri="{FF2B5EF4-FFF2-40B4-BE49-F238E27FC236}">
                  <a16:creationId xmlns:a16="http://schemas.microsoft.com/office/drawing/2014/main" id="{A03B9C3B-E66E-59B1-6DA8-A6F3AC1BE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" y="2845415"/>
              <a:ext cx="2344935" cy="2344935"/>
            </a:xfrm>
            <a:prstGeom prst="rect">
              <a:avLst/>
            </a:prstGeom>
          </p:spPr>
        </p:pic>
        <p:pic>
          <p:nvPicPr>
            <p:cNvPr id="12" name="Picture 11" descr="A graph of a function&#10;&#10;Description automatically generated with medium confidence">
              <a:extLst>
                <a:ext uri="{FF2B5EF4-FFF2-40B4-BE49-F238E27FC236}">
                  <a16:creationId xmlns:a16="http://schemas.microsoft.com/office/drawing/2014/main" id="{020C06A9-EE97-5B61-E93A-03256012F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08940" y="468349"/>
              <a:ext cx="2344935" cy="2344935"/>
            </a:xfrm>
            <a:prstGeom prst="rect">
              <a:avLst/>
            </a:prstGeom>
          </p:spPr>
        </p:pic>
        <p:pic>
          <p:nvPicPr>
            <p:cNvPr id="14" name="Picture 13" descr="A diagram of a function&#10;&#10;Description automatically generated">
              <a:extLst>
                <a:ext uri="{FF2B5EF4-FFF2-40B4-BE49-F238E27FC236}">
                  <a16:creationId xmlns:a16="http://schemas.microsoft.com/office/drawing/2014/main" id="{F9DAAF9C-40BB-9FB7-FB1D-380CC9D1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200" y="468349"/>
              <a:ext cx="2344935" cy="2344935"/>
            </a:xfrm>
            <a:prstGeom prst="rect">
              <a:avLst/>
            </a:prstGeom>
          </p:spPr>
        </p:pic>
        <p:pic>
          <p:nvPicPr>
            <p:cNvPr id="16" name="Picture 15" descr="A diagram of a function&#10;&#10;Description automatically generated">
              <a:extLst>
                <a:ext uri="{FF2B5EF4-FFF2-40B4-BE49-F238E27FC236}">
                  <a16:creationId xmlns:a16="http://schemas.microsoft.com/office/drawing/2014/main" id="{FD293D6A-1498-2FB8-47A4-175599830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59385" y="468349"/>
              <a:ext cx="2344935" cy="2344935"/>
            </a:xfrm>
            <a:prstGeom prst="rect">
              <a:avLst/>
            </a:prstGeom>
          </p:spPr>
        </p:pic>
        <p:pic>
          <p:nvPicPr>
            <p:cNvPr id="18" name="Picture 17" descr="A graph of a function&#10;&#10;Description automatically generated">
              <a:extLst>
                <a:ext uri="{FF2B5EF4-FFF2-40B4-BE49-F238E27FC236}">
                  <a16:creationId xmlns:a16="http://schemas.microsoft.com/office/drawing/2014/main" id="{2D4FF682-FE56-6C66-3F95-7CCC920F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42570" y="468349"/>
              <a:ext cx="2344935" cy="2344935"/>
            </a:xfrm>
            <a:prstGeom prst="rect">
              <a:avLst/>
            </a:prstGeom>
          </p:spPr>
        </p:pic>
        <p:pic>
          <p:nvPicPr>
            <p:cNvPr id="21" name="Picture 20" descr="A diagram of a function&#10;&#10;Description automatically generated">
              <a:extLst>
                <a:ext uri="{FF2B5EF4-FFF2-40B4-BE49-F238E27FC236}">
                  <a16:creationId xmlns:a16="http://schemas.microsoft.com/office/drawing/2014/main" id="{9F449BAD-A305-0A6E-CBCA-C03006A30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42570" y="2845415"/>
              <a:ext cx="2344935" cy="2344935"/>
            </a:xfrm>
            <a:prstGeom prst="rect">
              <a:avLst/>
            </a:prstGeom>
          </p:spPr>
        </p:pic>
        <p:pic>
          <p:nvPicPr>
            <p:cNvPr id="23" name="Picture 22" descr="A graph of a function&#10;&#10;Description automatically generated">
              <a:extLst>
                <a:ext uri="{FF2B5EF4-FFF2-40B4-BE49-F238E27FC236}">
                  <a16:creationId xmlns:a16="http://schemas.microsoft.com/office/drawing/2014/main" id="{4F56EF15-43BA-B3D8-3A7A-719CA2607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08940" y="2845415"/>
              <a:ext cx="2344935" cy="2344935"/>
            </a:xfrm>
            <a:prstGeom prst="rect">
              <a:avLst/>
            </a:prstGeom>
          </p:spPr>
        </p:pic>
        <p:pic>
          <p:nvPicPr>
            <p:cNvPr id="25" name="Picture 24" descr="A diagram of a function&#10;&#10;Description automatically generated">
              <a:extLst>
                <a:ext uri="{FF2B5EF4-FFF2-40B4-BE49-F238E27FC236}">
                  <a16:creationId xmlns:a16="http://schemas.microsoft.com/office/drawing/2014/main" id="{5F658A3B-743F-CFD8-41A4-98597B484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9385" y="2845415"/>
              <a:ext cx="2344935" cy="2344935"/>
            </a:xfrm>
            <a:prstGeom prst="rect">
              <a:avLst/>
            </a:prstGeom>
          </p:spPr>
        </p:pic>
        <p:pic>
          <p:nvPicPr>
            <p:cNvPr id="27" name="Picture 26" descr="A diagram of a function&#10;&#10;Description automatically generated">
              <a:extLst>
                <a:ext uri="{FF2B5EF4-FFF2-40B4-BE49-F238E27FC236}">
                  <a16:creationId xmlns:a16="http://schemas.microsoft.com/office/drawing/2014/main" id="{E78FF1E3-8DE1-FB1C-BBD1-0D9893914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25755" y="468349"/>
              <a:ext cx="2344935" cy="2344935"/>
            </a:xfrm>
            <a:prstGeom prst="rect">
              <a:avLst/>
            </a:prstGeom>
          </p:spPr>
        </p:pic>
        <p:pic>
          <p:nvPicPr>
            <p:cNvPr id="30" name="Picture 29" descr="A graph of a function&#10;&#10;Description automatically generated">
              <a:extLst>
                <a:ext uri="{FF2B5EF4-FFF2-40B4-BE49-F238E27FC236}">
                  <a16:creationId xmlns:a16="http://schemas.microsoft.com/office/drawing/2014/main" id="{DEA854DA-54F6-053E-9029-60C3C2CC5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18903" y="5212956"/>
              <a:ext cx="2344935" cy="2344935"/>
            </a:xfrm>
            <a:prstGeom prst="rect">
              <a:avLst/>
            </a:prstGeom>
          </p:spPr>
        </p:pic>
        <p:pic>
          <p:nvPicPr>
            <p:cNvPr id="32" name="Picture 31" descr="A graph of a function&#10;&#10;Description automatically generated">
              <a:extLst>
                <a:ext uri="{FF2B5EF4-FFF2-40B4-BE49-F238E27FC236}">
                  <a16:creationId xmlns:a16="http://schemas.microsoft.com/office/drawing/2014/main" id="{0F078987-E318-0AEF-AF57-5342CC044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58219" y="5212956"/>
              <a:ext cx="2344935" cy="2344935"/>
            </a:xfrm>
            <a:prstGeom prst="rect">
              <a:avLst/>
            </a:prstGeom>
          </p:spPr>
        </p:pic>
        <p:pic>
          <p:nvPicPr>
            <p:cNvPr id="34" name="Picture 33" descr="A graph of a function&#10;&#10;Description automatically generated">
              <a:extLst>
                <a:ext uri="{FF2B5EF4-FFF2-40B4-BE49-F238E27FC236}">
                  <a16:creationId xmlns:a16="http://schemas.microsoft.com/office/drawing/2014/main" id="{DFADCE24-269D-34EB-4805-9D4990091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38561" y="5212956"/>
              <a:ext cx="2344935" cy="2344935"/>
            </a:xfrm>
            <a:prstGeom prst="rect">
              <a:avLst/>
            </a:prstGeom>
          </p:spPr>
        </p:pic>
        <p:pic>
          <p:nvPicPr>
            <p:cNvPr id="36" name="Picture 35" descr="A graph of a function&#10;&#10;Description automatically generated">
              <a:extLst>
                <a:ext uri="{FF2B5EF4-FFF2-40B4-BE49-F238E27FC236}">
                  <a16:creationId xmlns:a16="http://schemas.microsoft.com/office/drawing/2014/main" id="{BD21865B-514E-2679-9B3F-94355AADE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499246" y="5212956"/>
              <a:ext cx="2344935" cy="2344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8777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{0E05A1C1-0650-4BED-A8EC-DFC603DBB208}tf11936837_win32</Template>
  <TotalTime>58</TotalTime>
  <Words>547</Words>
  <Application>Microsoft Office PowerPoint</Application>
  <PresentationFormat>Widescreen</PresentationFormat>
  <Paragraphs>58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Nova</vt:lpstr>
      <vt:lpstr>Arial Nova Cond</vt:lpstr>
      <vt:lpstr>Biome</vt:lpstr>
      <vt:lpstr>Biome Light</vt:lpstr>
      <vt:lpstr>Calibri</vt:lpstr>
      <vt:lpstr>Segoe UI</vt:lpstr>
      <vt:lpstr>Office Theme</vt:lpstr>
      <vt:lpstr>MatBase Main Menu</vt:lpstr>
      <vt:lpstr>Materials Database Editor</vt:lpstr>
      <vt:lpstr>Crystallography App</vt:lpstr>
      <vt:lpstr>IMFP Calculator App</vt:lpstr>
      <vt:lpstr>Photoionization App</vt:lpstr>
      <vt:lpstr>XPS Sensitivity Factor App</vt:lpstr>
      <vt:lpstr>PES Curve Fitting</vt:lpstr>
      <vt:lpstr>N-Layer PES Modelling</vt:lpstr>
      <vt:lpstr> Showcase of the peak-like curve shapes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MatBase Main Menu</dc:title>
  <dc:creator>Procopi Constantinou</dc:creator>
  <cp:lastModifiedBy>Procopi Constantinou</cp:lastModifiedBy>
  <cp:revision>56</cp:revision>
  <dcterms:created xsi:type="dcterms:W3CDTF">2024-09-03T22:12:47Z</dcterms:created>
  <dcterms:modified xsi:type="dcterms:W3CDTF">2024-09-03T23:11:07Z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